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70" r:id="rId3"/>
    <p:sldId id="272" r:id="rId4"/>
    <p:sldId id="274" r:id="rId5"/>
    <p:sldId id="282" r:id="rId6"/>
    <p:sldId id="279" r:id="rId7"/>
    <p:sldId id="28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F5"/>
    <a:srgbClr val="FFE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10/6/2017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icrosoft.com/typography/fonts/product.aspx?PID=16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2300" y="2732059"/>
            <a:ext cx="1949680" cy="224101"/>
          </a:xfrm>
          <a:prstGeom prst="rect">
            <a:avLst/>
          </a:prstGeom>
        </p:spPr>
      </p:pic>
      <p:sp>
        <p:nvSpPr>
          <p:cNvPr id="5" name="TextBox 4">
            <a:extLst>
              <a:ext uri="{FF2B5EF4-FFF2-40B4-BE49-F238E27FC236}">
                <a16:creationId xmlns:a16="http://schemas.microsoft.com/office/drawing/2014/main" id="{E6012D58-519C-43D5-99B0-461E6F938941}"/>
              </a:ext>
            </a:extLst>
          </p:cNvPr>
          <p:cNvSpPr txBox="1"/>
          <p:nvPr/>
        </p:nvSpPr>
        <p:spPr>
          <a:xfrm>
            <a:off x="457623" y="2659444"/>
            <a:ext cx="502508" cy="369332"/>
          </a:xfrm>
          <a:prstGeom prst="rect">
            <a:avLst/>
          </a:prstGeom>
          <a:noFill/>
        </p:spPr>
        <p:txBody>
          <a:bodyPr wrap="square" rtlCol="0">
            <a:spAutoFit/>
          </a:bodyPr>
          <a:lstStyle/>
          <a:p>
            <a:r>
              <a:rPr lang="en-GB" dirty="0">
                <a:solidFill>
                  <a:schemeClr val="bg1">
                    <a:lumMod val="65000"/>
                  </a:schemeClr>
                </a:solidFill>
              </a:rPr>
              <a:t>by</a:t>
            </a:r>
          </a:p>
        </p:txBody>
      </p:sp>
      <p:pic>
        <p:nvPicPr>
          <p:cNvPr id="8" name="Picture 7">
            <a:extLst>
              <a:ext uri="{FF2B5EF4-FFF2-40B4-BE49-F238E27FC236}">
                <a16:creationId xmlns:a16="http://schemas.microsoft.com/office/drawing/2014/main" id="{E32EE87A-627E-4854-BA15-F809B0D6E541}"/>
              </a:ext>
            </a:extLst>
          </p:cNvPr>
          <p:cNvPicPr>
            <a:picLocks noChangeAspect="1"/>
          </p:cNvPicPr>
          <p:nvPr/>
        </p:nvPicPr>
        <p:blipFill>
          <a:blip r:embed="rId3"/>
          <a:stretch>
            <a:fillRect/>
          </a:stretch>
        </p:blipFill>
        <p:spPr>
          <a:xfrm>
            <a:off x="457623" y="554736"/>
            <a:ext cx="7096474" cy="2535273"/>
          </a:xfrm>
          <a:prstGeom prst="rect">
            <a:avLst/>
          </a:prstGeom>
        </p:spPr>
      </p:pic>
      <p:sp>
        <p:nvSpPr>
          <p:cNvPr id="2" name="TextBox 1">
            <a:extLst>
              <a:ext uri="{FF2B5EF4-FFF2-40B4-BE49-F238E27FC236}">
                <a16:creationId xmlns:a16="http://schemas.microsoft.com/office/drawing/2014/main" id="{A65E6B62-D489-4E26-9FA1-883BA028A532}"/>
              </a:ext>
            </a:extLst>
          </p:cNvPr>
          <p:cNvSpPr txBox="1"/>
          <p:nvPr/>
        </p:nvSpPr>
        <p:spPr>
          <a:xfrm>
            <a:off x="3592286" y="3331029"/>
            <a:ext cx="7725747" cy="523220"/>
          </a:xfrm>
          <a:prstGeom prst="rect">
            <a:avLst/>
          </a:prstGeom>
          <a:noFill/>
        </p:spPr>
        <p:txBody>
          <a:bodyPr wrap="square" rtlCol="0">
            <a:spAutoFit/>
          </a:bodyPr>
          <a:lstStyle/>
          <a:p>
            <a:pPr algn="r"/>
            <a:r>
              <a:rPr lang="en-GB" sz="2800" dirty="0">
                <a:solidFill>
                  <a:srgbClr val="FF0000"/>
                </a:solidFill>
                <a:latin typeface="Calibri" panose="020F0502020204030204" pitchFamily="34" charset="0"/>
              </a:rPr>
              <a:t>PowerPoint Slide Specifications</a:t>
            </a:r>
          </a:p>
        </p:txBody>
      </p:sp>
    </p:spTree>
    <p:extLst>
      <p:ext uri="{BB962C8B-B14F-4D97-AF65-F5344CB8AC3E}">
        <p14:creationId xmlns:p14="http://schemas.microsoft.com/office/powerpoint/2010/main" val="201315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61251-57A1-4A96-AD8E-843023200FA7}"/>
              </a:ext>
            </a:extLst>
          </p:cNvPr>
          <p:cNvSpPr>
            <a:spLocks noGrp="1"/>
          </p:cNvSpPr>
          <p:nvPr>
            <p:ph idx="1"/>
          </p:nvPr>
        </p:nvSpPr>
        <p:spPr>
          <a:xfrm>
            <a:off x="383483" y="2397212"/>
            <a:ext cx="11029615" cy="1219200"/>
          </a:xfrm>
        </p:spPr>
        <p:txBody>
          <a:bodyPr/>
          <a:lstStyle/>
          <a:p>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sp>
        <p:nvSpPr>
          <p:cNvPr id="4" name="TextBox 3">
            <a:extLst>
              <a:ext uri="{FF2B5EF4-FFF2-40B4-BE49-F238E27FC236}">
                <a16:creationId xmlns:a16="http://schemas.microsoft.com/office/drawing/2014/main" id="{CD6793D9-70EC-4D67-A04D-7A5D8F30AA85}"/>
              </a:ext>
            </a:extLst>
          </p:cNvPr>
          <p:cNvSpPr txBox="1"/>
          <p:nvPr/>
        </p:nvSpPr>
        <p:spPr>
          <a:xfrm>
            <a:off x="10767527" y="215970"/>
            <a:ext cx="1082352" cy="253916"/>
          </a:xfrm>
          <a:prstGeom prst="rect">
            <a:avLst/>
          </a:prstGeom>
          <a:noFill/>
        </p:spPr>
        <p:txBody>
          <a:bodyPr wrap="square" rtlCol="0">
            <a:spAutoFit/>
          </a:bodyPr>
          <a:lstStyle/>
          <a:p>
            <a:r>
              <a:rPr lang="en-GB" sz="1050" dirty="0">
                <a:solidFill>
                  <a:srgbClr val="FF0000"/>
                </a:solidFill>
                <a:latin typeface="Calibri" panose="020F0502020204030204" pitchFamily="34" charset="0"/>
              </a:rPr>
              <a:t>Security Printers</a:t>
            </a:r>
          </a:p>
        </p:txBody>
      </p:sp>
      <p:sp>
        <p:nvSpPr>
          <p:cNvPr id="5" name="TextBox 4">
            <a:extLst>
              <a:ext uri="{FF2B5EF4-FFF2-40B4-BE49-F238E27FC236}">
                <a16:creationId xmlns:a16="http://schemas.microsoft.com/office/drawing/2014/main" id="{8DF5AED7-1DAE-4B5D-888D-6E83C1958A62}"/>
              </a:ext>
            </a:extLst>
          </p:cNvPr>
          <p:cNvSpPr txBox="1"/>
          <p:nvPr/>
        </p:nvSpPr>
        <p:spPr>
          <a:xfrm>
            <a:off x="576649" y="823784"/>
            <a:ext cx="10511482" cy="1077218"/>
          </a:xfrm>
          <a:prstGeom prst="rect">
            <a:avLst/>
          </a:prstGeom>
          <a:noFill/>
        </p:spPr>
        <p:txBody>
          <a:bodyPr wrap="square" rtlCol="0">
            <a:spAutoFit/>
          </a:bodyPr>
          <a:lstStyle/>
          <a:p>
            <a:pPr>
              <a:spcBef>
                <a:spcPts val="0"/>
              </a:spcBef>
              <a:spcAft>
                <a:spcPts val="600"/>
              </a:spcAft>
            </a:pPr>
            <a:r>
              <a:rPr lang="en-GB" dirty="0">
                <a:solidFill>
                  <a:srgbClr val="FF0000"/>
                </a:solidFill>
                <a:latin typeface="Calibri" panose="020F0502020204030204" pitchFamily="34" charset="0"/>
              </a:rPr>
              <a:t>All screens in The Convention Centre Dublin (CCD) are in widescreen (16:9) format.</a:t>
            </a:r>
          </a:p>
          <a:p>
            <a:pPr>
              <a:spcBef>
                <a:spcPts val="0"/>
              </a:spcBef>
              <a:spcAft>
                <a:spcPts val="600"/>
              </a:spcAft>
            </a:pPr>
            <a:r>
              <a:rPr lang="en-GB" dirty="0">
                <a:solidFill>
                  <a:srgbClr val="FF0000"/>
                </a:solidFill>
                <a:latin typeface="Calibri" panose="020F0502020204030204" pitchFamily="34" charset="0"/>
              </a:rPr>
              <a:t>Please follow the instructions in this presentation to ensure that your slides fill the screen.</a:t>
            </a:r>
          </a:p>
          <a:p>
            <a:endParaRPr lang="en-GB" dirty="0">
              <a:solidFill>
                <a:srgbClr val="FF0000"/>
              </a:solidFill>
            </a:endParaRPr>
          </a:p>
        </p:txBody>
      </p:sp>
      <p:sp>
        <p:nvSpPr>
          <p:cNvPr id="17" name="Rectangle 16">
            <a:extLst>
              <a:ext uri="{FF2B5EF4-FFF2-40B4-BE49-F238E27FC236}">
                <a16:creationId xmlns:a16="http://schemas.microsoft.com/office/drawing/2014/main" id="{4A3FF336-66B0-4C8B-8D53-B254090A3FFA}"/>
              </a:ext>
            </a:extLst>
          </p:cNvPr>
          <p:cNvSpPr/>
          <p:nvPr/>
        </p:nvSpPr>
        <p:spPr>
          <a:xfrm>
            <a:off x="951132" y="2254900"/>
            <a:ext cx="9894315" cy="3508653"/>
          </a:xfrm>
          <a:prstGeom prst="rect">
            <a:avLst/>
          </a:prstGeom>
        </p:spPr>
        <p:txBody>
          <a:bodyPr wrap="square">
            <a:spAutoFit/>
          </a:bodyPr>
          <a:lstStyle/>
          <a:p>
            <a:pPr marL="361950" lvl="0" indent="-361950" defTabSz="914400">
              <a:spcAft>
                <a:spcPts val="2400"/>
              </a:spcAft>
              <a:buFont typeface="Wingdings" pitchFamily="2" charset="2"/>
              <a:buChar char="§"/>
            </a:pPr>
            <a:r>
              <a:rPr lang="en-IE" b="1" dirty="0">
                <a:solidFill>
                  <a:prstClr val="black">
                    <a:lumMod val="50000"/>
                    <a:lumOff val="50000"/>
                  </a:prstClr>
                </a:solidFill>
                <a:latin typeface="Calibri"/>
              </a:rPr>
              <a:t>PowerPoint 2007 </a:t>
            </a:r>
            <a:r>
              <a:rPr lang="en-IE" dirty="0">
                <a:solidFill>
                  <a:prstClr val="black">
                    <a:lumMod val="50000"/>
                    <a:lumOff val="50000"/>
                  </a:prstClr>
                </a:solidFill>
                <a:latin typeface="Calibri"/>
              </a:rPr>
              <a:t>default is 4:3 and you have to reset it</a:t>
            </a:r>
          </a:p>
          <a:p>
            <a:pPr marL="361950" lvl="0" indent="-361950" defTabSz="914400">
              <a:spcAft>
                <a:spcPts val="2400"/>
              </a:spcAft>
              <a:buFont typeface="Wingdings" pitchFamily="2" charset="2"/>
              <a:buChar char="§"/>
            </a:pPr>
            <a:r>
              <a:rPr lang="en-IE" b="1" dirty="0">
                <a:solidFill>
                  <a:prstClr val="black">
                    <a:lumMod val="50000"/>
                    <a:lumOff val="50000"/>
                  </a:prstClr>
                </a:solidFill>
                <a:latin typeface="Calibri"/>
              </a:rPr>
              <a:t>PowerPoint 2010 </a:t>
            </a:r>
            <a:r>
              <a:rPr lang="en-IE" dirty="0">
                <a:solidFill>
                  <a:prstClr val="black">
                    <a:lumMod val="50000"/>
                    <a:lumOff val="50000"/>
                  </a:prstClr>
                </a:solidFill>
                <a:latin typeface="Calibri"/>
              </a:rPr>
              <a:t>default is also 4:3</a:t>
            </a:r>
          </a:p>
          <a:p>
            <a:pPr marL="361950" lvl="0" indent="-361950" defTabSz="914400">
              <a:spcAft>
                <a:spcPts val="2400"/>
              </a:spcAft>
              <a:buFont typeface="Wingdings" pitchFamily="2" charset="2"/>
              <a:buChar char="§"/>
            </a:pPr>
            <a:r>
              <a:rPr lang="en-IE" b="1" dirty="0">
                <a:solidFill>
                  <a:prstClr val="black">
                    <a:lumMod val="50000"/>
                    <a:lumOff val="50000"/>
                  </a:prstClr>
                </a:solidFill>
                <a:latin typeface="Calibri"/>
              </a:rPr>
              <a:t>PowerPoint 2013 </a:t>
            </a:r>
            <a:r>
              <a:rPr lang="en-IE" dirty="0">
                <a:solidFill>
                  <a:prstClr val="black">
                    <a:lumMod val="50000"/>
                    <a:lumOff val="50000"/>
                  </a:prstClr>
                </a:solidFill>
                <a:latin typeface="Calibri"/>
              </a:rPr>
              <a:t>default screen size is 16:9</a:t>
            </a:r>
          </a:p>
          <a:p>
            <a:pPr marL="361950" lvl="0" indent="-361950" defTabSz="914400">
              <a:lnSpc>
                <a:spcPct val="150000"/>
              </a:lnSpc>
              <a:spcAft>
                <a:spcPts val="2400"/>
              </a:spcAft>
              <a:buClr>
                <a:prstClr val="black">
                  <a:lumMod val="50000"/>
                  <a:lumOff val="50000"/>
                </a:prstClr>
              </a:buClr>
              <a:buFont typeface="Wingdings" pitchFamily="2" charset="2"/>
              <a:buChar char="§"/>
            </a:pPr>
            <a:r>
              <a:rPr lang="en-IE" u="sng" dirty="0">
                <a:solidFill>
                  <a:srgbClr val="FF0000"/>
                </a:solidFill>
                <a:latin typeface="Calibri"/>
              </a:rPr>
              <a:t>Before</a:t>
            </a:r>
            <a:r>
              <a:rPr lang="en-IE" dirty="0">
                <a:solidFill>
                  <a:prstClr val="black">
                    <a:lumMod val="50000"/>
                    <a:lumOff val="50000"/>
                  </a:prstClr>
                </a:solidFill>
                <a:latin typeface="Calibri"/>
              </a:rPr>
              <a:t> you start generating your presentation, change your PowerPoint’s slide size to </a:t>
            </a:r>
            <a:r>
              <a:rPr lang="en-IE" dirty="0">
                <a:solidFill>
                  <a:srgbClr val="FF0000"/>
                </a:solidFill>
                <a:latin typeface="Calibri"/>
              </a:rPr>
              <a:t>widescreen 16:9</a:t>
            </a:r>
            <a:r>
              <a:rPr lang="en-IE" dirty="0">
                <a:solidFill>
                  <a:prstClr val="black">
                    <a:lumMod val="50000"/>
                    <a:lumOff val="50000"/>
                  </a:prstClr>
                </a:solidFill>
                <a:latin typeface="Calibri"/>
              </a:rPr>
              <a:t>. Your presentation will then display as you have built it, on any screen. If you do not do this, there will be black bars at the top and bottom, or left and right, or both, and your photos and other graphics will be distorted ! </a:t>
            </a:r>
          </a:p>
        </p:txBody>
      </p:sp>
    </p:spTree>
    <p:extLst>
      <p:ext uri="{BB962C8B-B14F-4D97-AF65-F5344CB8AC3E}">
        <p14:creationId xmlns:p14="http://schemas.microsoft.com/office/powerpoint/2010/main" val="280002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7D8A3-E35D-4068-B499-2CC34F0D0305}"/>
              </a:ext>
            </a:extLst>
          </p:cNvPr>
          <p:cNvSpPr txBox="1"/>
          <p:nvPr/>
        </p:nvSpPr>
        <p:spPr>
          <a:xfrm>
            <a:off x="10767527" y="215970"/>
            <a:ext cx="1082352" cy="253916"/>
          </a:xfrm>
          <a:prstGeom prst="rect">
            <a:avLst/>
          </a:prstGeom>
          <a:noFill/>
        </p:spPr>
        <p:txBody>
          <a:bodyPr wrap="square" rtlCol="0">
            <a:spAutoFit/>
          </a:bodyPr>
          <a:lstStyle/>
          <a:p>
            <a:r>
              <a:rPr lang="en-GB" sz="1050" dirty="0">
                <a:solidFill>
                  <a:srgbClr val="FF0000"/>
                </a:solidFill>
                <a:latin typeface="Calibri" panose="020F0502020204030204" pitchFamily="34" charset="0"/>
              </a:rPr>
              <a:t>Security Printers</a:t>
            </a:r>
          </a:p>
        </p:txBody>
      </p:sp>
      <p:sp>
        <p:nvSpPr>
          <p:cNvPr id="5" name="TextBox 4">
            <a:extLst>
              <a:ext uri="{FF2B5EF4-FFF2-40B4-BE49-F238E27FC236}">
                <a16:creationId xmlns:a16="http://schemas.microsoft.com/office/drawing/2014/main" id="{E28ACCEA-D3D5-4E1A-B95F-60ADBFAEC673}"/>
              </a:ext>
            </a:extLst>
          </p:cNvPr>
          <p:cNvSpPr txBox="1"/>
          <p:nvPr/>
        </p:nvSpPr>
        <p:spPr>
          <a:xfrm>
            <a:off x="797221" y="890026"/>
            <a:ext cx="10511482" cy="646331"/>
          </a:xfrm>
          <a:prstGeom prst="rect">
            <a:avLst/>
          </a:prstGeom>
          <a:noFill/>
        </p:spPr>
        <p:txBody>
          <a:bodyPr wrap="square" rtlCol="0">
            <a:spAutoFit/>
          </a:bodyPr>
          <a:lstStyle/>
          <a:p>
            <a:pPr marL="361950" indent="-361950" defTabSz="914400">
              <a:buFont typeface="Wingdings" panose="05000000000000000000" pitchFamily="2" charset="2"/>
              <a:buChar char="§"/>
            </a:pPr>
            <a:r>
              <a:rPr lang="en-IE" dirty="0">
                <a:solidFill>
                  <a:prstClr val="black">
                    <a:lumMod val="50000"/>
                    <a:lumOff val="50000"/>
                  </a:prstClr>
                </a:solidFill>
                <a:latin typeface="Calibri"/>
              </a:rPr>
              <a:t>First go to the </a:t>
            </a:r>
            <a:r>
              <a:rPr lang="en-IE" dirty="0">
                <a:solidFill>
                  <a:srgbClr val="FF0000"/>
                </a:solidFill>
                <a:latin typeface="Calibri"/>
              </a:rPr>
              <a:t>Design</a:t>
            </a:r>
            <a:r>
              <a:rPr lang="en-IE" dirty="0">
                <a:solidFill>
                  <a:prstClr val="black">
                    <a:lumMod val="50000"/>
                    <a:lumOff val="50000"/>
                  </a:prstClr>
                </a:solidFill>
                <a:latin typeface="Calibri"/>
              </a:rPr>
              <a:t> tab at the top of the page, then select </a:t>
            </a:r>
            <a:r>
              <a:rPr lang="en-IE" dirty="0">
                <a:solidFill>
                  <a:srgbClr val="FF0000"/>
                </a:solidFill>
                <a:latin typeface="Calibri"/>
              </a:rPr>
              <a:t>Slide Size, Widescreen (16:9)</a:t>
            </a:r>
          </a:p>
          <a:p>
            <a:pPr marL="361950" indent="-361950" defTabSz="914400">
              <a:buFont typeface="Wingdings" panose="05000000000000000000" pitchFamily="2" charset="2"/>
              <a:buChar char="§"/>
            </a:pPr>
            <a:endParaRPr lang="en-IE" dirty="0">
              <a:solidFill>
                <a:prstClr val="black">
                  <a:lumMod val="50000"/>
                  <a:lumOff val="50000"/>
                </a:prstClr>
              </a:solidFill>
              <a:latin typeface="Calibri"/>
            </a:endParaRPr>
          </a:p>
        </p:txBody>
      </p:sp>
      <p:grpSp>
        <p:nvGrpSpPr>
          <p:cNvPr id="9" name="Group 8">
            <a:extLst>
              <a:ext uri="{FF2B5EF4-FFF2-40B4-BE49-F238E27FC236}">
                <a16:creationId xmlns:a16="http://schemas.microsoft.com/office/drawing/2014/main" id="{E3F84C63-5BE8-4BAA-86CF-37E1E949FA59}"/>
              </a:ext>
            </a:extLst>
          </p:cNvPr>
          <p:cNvGrpSpPr/>
          <p:nvPr/>
        </p:nvGrpSpPr>
        <p:grpSpPr>
          <a:xfrm>
            <a:off x="1769482" y="1536357"/>
            <a:ext cx="8526472" cy="4767421"/>
            <a:chOff x="1769482" y="1536357"/>
            <a:chExt cx="8526472" cy="4767421"/>
          </a:xfrm>
        </p:grpSpPr>
        <p:pic>
          <p:nvPicPr>
            <p:cNvPr id="4" name="Picture 3">
              <a:extLst>
                <a:ext uri="{FF2B5EF4-FFF2-40B4-BE49-F238E27FC236}">
                  <a16:creationId xmlns:a16="http://schemas.microsoft.com/office/drawing/2014/main" id="{E2ED6C88-4C85-4BE6-AD60-C344B3AD7763}"/>
                </a:ext>
              </a:extLst>
            </p:cNvPr>
            <p:cNvPicPr>
              <a:picLocks noChangeAspect="1"/>
            </p:cNvPicPr>
            <p:nvPr/>
          </p:nvPicPr>
          <p:blipFill>
            <a:blip r:embed="rId2"/>
            <a:stretch>
              <a:fillRect/>
            </a:stretch>
          </p:blipFill>
          <p:spPr>
            <a:xfrm>
              <a:off x="1769482" y="1536357"/>
              <a:ext cx="8478387" cy="4767421"/>
            </a:xfrm>
            <a:prstGeom prst="rect">
              <a:avLst/>
            </a:prstGeom>
          </p:spPr>
        </p:pic>
        <p:sp>
          <p:nvSpPr>
            <p:cNvPr id="6" name="Oval 5">
              <a:extLst>
                <a:ext uri="{FF2B5EF4-FFF2-40B4-BE49-F238E27FC236}">
                  <a16:creationId xmlns:a16="http://schemas.microsoft.com/office/drawing/2014/main" id="{4DEFAB4F-1BE7-4B45-BC9E-0991852D1BBD}"/>
                </a:ext>
              </a:extLst>
            </p:cNvPr>
            <p:cNvSpPr/>
            <p:nvPr/>
          </p:nvSpPr>
          <p:spPr>
            <a:xfrm>
              <a:off x="2504302" y="1614617"/>
              <a:ext cx="411892" cy="2718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086C7ED-4B2D-4440-BB6B-069983198FB4}"/>
                </a:ext>
              </a:extLst>
            </p:cNvPr>
            <p:cNvSpPr/>
            <p:nvPr/>
          </p:nvSpPr>
          <p:spPr>
            <a:xfrm>
              <a:off x="9366422" y="1710624"/>
              <a:ext cx="341870" cy="491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DA9D50F-6E72-41FA-A616-2BF5550A509F}"/>
                </a:ext>
              </a:extLst>
            </p:cNvPr>
            <p:cNvSpPr/>
            <p:nvPr/>
          </p:nvSpPr>
          <p:spPr>
            <a:xfrm>
              <a:off x="9275804" y="2376637"/>
              <a:ext cx="1020150" cy="158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1497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2280" y="3064694"/>
            <a:ext cx="9548902" cy="3093154"/>
          </a:xfrm>
          <a:prstGeom prst="rect">
            <a:avLst/>
          </a:prstGeom>
        </p:spPr>
        <p:txBody>
          <a:bodyPr wrap="square">
            <a:spAutoFit/>
          </a:bodyPr>
          <a:lstStyle/>
          <a:p>
            <a:pPr defTabSz="914400">
              <a:lnSpc>
                <a:spcPct val="150000"/>
              </a:lnSpc>
              <a:spcAft>
                <a:spcPts val="2400"/>
              </a:spcAft>
            </a:pPr>
            <a:r>
              <a:rPr lang="en-IE" dirty="0">
                <a:solidFill>
                  <a:srgbClr val="FF0000"/>
                </a:solidFill>
                <a:latin typeface="Calibri"/>
              </a:rPr>
              <a:t>Photos</a:t>
            </a:r>
            <a:endParaRPr lang="en-IE" dirty="0">
              <a:solidFill>
                <a:prstClr val="black">
                  <a:lumMod val="50000"/>
                  <a:lumOff val="50000"/>
                </a:prstClr>
              </a:solidFill>
              <a:latin typeface="Calibri"/>
            </a:endParaRPr>
          </a:p>
          <a:p>
            <a:pPr marL="361950" lvl="0" indent="-361950" defTabSz="914400">
              <a:spcAft>
                <a:spcPts val="2400"/>
              </a:spcAft>
              <a:buFont typeface="Wingdings" pitchFamily="2" charset="2"/>
              <a:buChar char="§"/>
            </a:pPr>
            <a:r>
              <a:rPr lang="en-IE" dirty="0">
                <a:solidFill>
                  <a:prstClr val="black">
                    <a:lumMod val="50000"/>
                    <a:lumOff val="50000"/>
                  </a:prstClr>
                </a:solidFill>
                <a:latin typeface="Calibri"/>
              </a:rPr>
              <a:t>If you are using photos full screen, i.e.</a:t>
            </a:r>
            <a:r>
              <a:rPr lang="en-IE" i="1" dirty="0">
                <a:solidFill>
                  <a:prstClr val="black">
                    <a:lumMod val="50000"/>
                    <a:lumOff val="50000"/>
                  </a:prstClr>
                </a:solidFill>
                <a:latin typeface="Calibri"/>
              </a:rPr>
              <a:t> </a:t>
            </a:r>
            <a:r>
              <a:rPr lang="en-IE" dirty="0">
                <a:solidFill>
                  <a:prstClr val="black">
                    <a:lumMod val="50000"/>
                    <a:lumOff val="50000"/>
                  </a:prstClr>
                </a:solidFill>
                <a:latin typeface="Calibri"/>
              </a:rPr>
              <a:t>16:9, the ideal resolution of your .jpg or .jpeg for HD projection is 1920 x 1080 </a:t>
            </a:r>
            <a:r>
              <a:rPr lang="en-IE" dirty="0" err="1">
                <a:solidFill>
                  <a:prstClr val="black">
                    <a:lumMod val="50000"/>
                    <a:lumOff val="50000"/>
                  </a:prstClr>
                </a:solidFill>
                <a:latin typeface="Calibri"/>
              </a:rPr>
              <a:t>px</a:t>
            </a:r>
            <a:r>
              <a:rPr lang="en-IE" dirty="0">
                <a:solidFill>
                  <a:prstClr val="black">
                    <a:lumMod val="50000"/>
                    <a:lumOff val="50000"/>
                  </a:prstClr>
                </a:solidFill>
                <a:latin typeface="Calibri"/>
              </a:rPr>
              <a:t>, or alternatively, 1024 x 768 </a:t>
            </a:r>
            <a:r>
              <a:rPr lang="en-IE" dirty="0" err="1">
                <a:solidFill>
                  <a:prstClr val="black">
                    <a:lumMod val="50000"/>
                    <a:lumOff val="50000"/>
                  </a:prstClr>
                </a:solidFill>
                <a:latin typeface="Calibri"/>
              </a:rPr>
              <a:t>px</a:t>
            </a:r>
            <a:r>
              <a:rPr lang="en-IE" dirty="0">
                <a:solidFill>
                  <a:prstClr val="black">
                    <a:lumMod val="50000"/>
                    <a:lumOff val="50000"/>
                  </a:prstClr>
                </a:solidFill>
                <a:latin typeface="Calibri"/>
              </a:rPr>
              <a:t> if you have a lot of pictures and are concerned about the size of your PowerPoint file.</a:t>
            </a:r>
          </a:p>
          <a:p>
            <a:pPr marL="361950" lvl="0" indent="-361950" defTabSz="914400">
              <a:spcAft>
                <a:spcPts val="2400"/>
              </a:spcAft>
              <a:buFont typeface="Wingdings" pitchFamily="2" charset="2"/>
              <a:buChar char="§"/>
            </a:pPr>
            <a:r>
              <a:rPr lang="en-IE" dirty="0">
                <a:solidFill>
                  <a:prstClr val="black">
                    <a:lumMod val="50000"/>
                    <a:lumOff val="50000"/>
                  </a:prstClr>
                </a:solidFill>
                <a:latin typeface="Calibri"/>
              </a:rPr>
              <a:t>Please be aware that using a large number of photos will generate big files and could slow down your computer.</a:t>
            </a:r>
          </a:p>
          <a:p>
            <a:pPr marL="361950" lvl="0" indent="-361950" defTabSz="914400">
              <a:spcAft>
                <a:spcPts val="2400"/>
              </a:spcAft>
              <a:buFont typeface="Wingdings" pitchFamily="2" charset="2"/>
              <a:buChar char="§"/>
            </a:pPr>
            <a:r>
              <a:rPr lang="en-IE" dirty="0">
                <a:solidFill>
                  <a:prstClr val="black">
                    <a:lumMod val="50000"/>
                    <a:lumOff val="50000"/>
                  </a:prstClr>
                </a:solidFill>
                <a:latin typeface="Calibri"/>
              </a:rPr>
              <a:t>To avoid this, click on any picture in your presentation and go to Picture Tools.</a:t>
            </a:r>
          </a:p>
        </p:txBody>
      </p:sp>
      <p:sp>
        <p:nvSpPr>
          <p:cNvPr id="4" name="TextBox 3">
            <a:extLst>
              <a:ext uri="{FF2B5EF4-FFF2-40B4-BE49-F238E27FC236}">
                <a16:creationId xmlns:a16="http://schemas.microsoft.com/office/drawing/2014/main" id="{0DDD7B3A-EFB8-4E20-8C99-524A97B164CC}"/>
              </a:ext>
            </a:extLst>
          </p:cNvPr>
          <p:cNvSpPr txBox="1"/>
          <p:nvPr/>
        </p:nvSpPr>
        <p:spPr>
          <a:xfrm>
            <a:off x="10767527" y="215970"/>
            <a:ext cx="1082352" cy="253916"/>
          </a:xfrm>
          <a:prstGeom prst="rect">
            <a:avLst/>
          </a:prstGeom>
          <a:noFill/>
        </p:spPr>
        <p:txBody>
          <a:bodyPr wrap="square" rtlCol="0">
            <a:spAutoFit/>
          </a:bodyPr>
          <a:lstStyle/>
          <a:p>
            <a:r>
              <a:rPr lang="en-GB" sz="1050" dirty="0">
                <a:solidFill>
                  <a:srgbClr val="FF0000"/>
                </a:solidFill>
                <a:latin typeface="Calibri" panose="020F0502020204030204" pitchFamily="34" charset="0"/>
              </a:rPr>
              <a:t>Security Printers</a:t>
            </a:r>
          </a:p>
        </p:txBody>
      </p:sp>
      <p:sp>
        <p:nvSpPr>
          <p:cNvPr id="5" name="TextBox 4">
            <a:extLst>
              <a:ext uri="{FF2B5EF4-FFF2-40B4-BE49-F238E27FC236}">
                <a16:creationId xmlns:a16="http://schemas.microsoft.com/office/drawing/2014/main" id="{7E8C03E5-2540-4049-BCE2-B318435BDFD7}"/>
              </a:ext>
            </a:extLst>
          </p:cNvPr>
          <p:cNvSpPr txBox="1"/>
          <p:nvPr/>
        </p:nvSpPr>
        <p:spPr>
          <a:xfrm>
            <a:off x="1172280" y="746582"/>
            <a:ext cx="9380389" cy="1815882"/>
          </a:xfrm>
          <a:prstGeom prst="rect">
            <a:avLst/>
          </a:prstGeom>
          <a:noFill/>
        </p:spPr>
        <p:txBody>
          <a:bodyPr wrap="square" rtlCol="0">
            <a:spAutoFit/>
          </a:bodyPr>
          <a:lstStyle/>
          <a:p>
            <a:pPr defTabSz="914400">
              <a:spcAft>
                <a:spcPts val="2400"/>
              </a:spcAft>
            </a:pPr>
            <a:r>
              <a:rPr lang="en-IE" dirty="0">
                <a:solidFill>
                  <a:srgbClr val="FF0000"/>
                </a:solidFill>
                <a:latin typeface="Calibri"/>
              </a:rPr>
              <a:t>Logos</a:t>
            </a:r>
          </a:p>
          <a:p>
            <a:pPr marL="361950" lvl="0" indent="-361950" defTabSz="914400">
              <a:spcAft>
                <a:spcPts val="2400"/>
              </a:spcAft>
              <a:buFont typeface="Wingdings" pitchFamily="2" charset="2"/>
              <a:buChar char="§"/>
            </a:pPr>
            <a:r>
              <a:rPr lang="en-IE" dirty="0">
                <a:solidFill>
                  <a:prstClr val="black">
                    <a:lumMod val="50000"/>
                    <a:lumOff val="50000"/>
                  </a:prstClr>
                </a:solidFill>
                <a:latin typeface="Calibri"/>
              </a:rPr>
              <a:t>Your logo(s) should be in .</a:t>
            </a:r>
            <a:r>
              <a:rPr lang="en-IE" dirty="0" err="1">
                <a:solidFill>
                  <a:prstClr val="black">
                    <a:lumMod val="50000"/>
                    <a:lumOff val="50000"/>
                  </a:prstClr>
                </a:solidFill>
                <a:latin typeface="Calibri"/>
              </a:rPr>
              <a:t>png</a:t>
            </a:r>
            <a:r>
              <a:rPr lang="en-IE" dirty="0">
                <a:solidFill>
                  <a:prstClr val="black">
                    <a:lumMod val="50000"/>
                    <a:lumOff val="50000"/>
                  </a:prstClr>
                </a:solidFill>
                <a:latin typeface="Calibri"/>
              </a:rPr>
              <a:t> format, generated from high-resolution vector images, ideally saved from an Illustrator document.</a:t>
            </a:r>
          </a:p>
          <a:p>
            <a:pPr marL="361950" lvl="0" indent="-361950" defTabSz="914400">
              <a:spcAft>
                <a:spcPts val="2400"/>
              </a:spcAft>
              <a:buFont typeface="Wingdings" pitchFamily="2" charset="2"/>
              <a:buChar char="§"/>
            </a:pPr>
            <a:r>
              <a:rPr lang="en-IE" dirty="0">
                <a:solidFill>
                  <a:prstClr val="black">
                    <a:lumMod val="50000"/>
                    <a:lumOff val="50000"/>
                  </a:prstClr>
                </a:solidFill>
                <a:latin typeface="Calibri"/>
              </a:rPr>
              <a:t>This will give you an image that can be scaled to any size and remain sharp on projection.</a:t>
            </a:r>
          </a:p>
        </p:txBody>
      </p:sp>
    </p:spTree>
    <p:extLst>
      <p:ext uri="{BB962C8B-B14F-4D97-AF65-F5344CB8AC3E}">
        <p14:creationId xmlns:p14="http://schemas.microsoft.com/office/powerpoint/2010/main" val="419812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55A032-18B7-410B-8D4A-77205FBFF217}"/>
              </a:ext>
            </a:extLst>
          </p:cNvPr>
          <p:cNvSpPr txBox="1"/>
          <p:nvPr/>
        </p:nvSpPr>
        <p:spPr>
          <a:xfrm>
            <a:off x="518984" y="675503"/>
            <a:ext cx="11104605" cy="923330"/>
          </a:xfrm>
          <a:prstGeom prst="rect">
            <a:avLst/>
          </a:prstGeom>
          <a:noFill/>
        </p:spPr>
        <p:txBody>
          <a:bodyPr wrap="square" rtlCol="0">
            <a:spAutoFit/>
          </a:bodyPr>
          <a:lstStyle/>
          <a:p>
            <a:pPr>
              <a:lnSpc>
                <a:spcPct val="150000"/>
              </a:lnSpc>
              <a:spcAft>
                <a:spcPts val="2400"/>
              </a:spcAft>
            </a:pPr>
            <a:r>
              <a:rPr lang="en-IE" dirty="0">
                <a:solidFill>
                  <a:prstClr val="black">
                    <a:lumMod val="50000"/>
                    <a:lumOff val="50000"/>
                  </a:prstClr>
                </a:solidFill>
                <a:latin typeface="Calibri"/>
              </a:rPr>
              <a:t>While the picture is selected, click on </a:t>
            </a:r>
            <a:r>
              <a:rPr lang="en-IE" dirty="0">
                <a:solidFill>
                  <a:srgbClr val="FF0000"/>
                </a:solidFill>
                <a:latin typeface="Calibri"/>
              </a:rPr>
              <a:t>Format</a:t>
            </a:r>
            <a:r>
              <a:rPr lang="en-IE" dirty="0">
                <a:solidFill>
                  <a:prstClr val="black">
                    <a:lumMod val="50000"/>
                    <a:lumOff val="50000"/>
                  </a:prstClr>
                </a:solidFill>
                <a:latin typeface="Calibri"/>
              </a:rPr>
              <a:t> (under Picture Tools). Go to Compress Pictures and click on </a:t>
            </a:r>
            <a:r>
              <a:rPr lang="en-IE" dirty="0">
                <a:solidFill>
                  <a:srgbClr val="FF0000"/>
                </a:solidFill>
                <a:latin typeface="Calibri"/>
              </a:rPr>
              <a:t>Compress Pictures</a:t>
            </a:r>
            <a:r>
              <a:rPr lang="en-IE" dirty="0">
                <a:solidFill>
                  <a:prstClr val="black">
                    <a:lumMod val="50000"/>
                    <a:lumOff val="50000"/>
                  </a:prstClr>
                </a:solidFill>
                <a:latin typeface="Calibri"/>
              </a:rPr>
              <a:t>, then </a:t>
            </a:r>
            <a:r>
              <a:rPr lang="en-IE" dirty="0">
                <a:solidFill>
                  <a:srgbClr val="FF0000"/>
                </a:solidFill>
                <a:latin typeface="Calibri"/>
              </a:rPr>
              <a:t>Target for Screen</a:t>
            </a:r>
            <a:r>
              <a:rPr lang="en-IE" dirty="0">
                <a:solidFill>
                  <a:prstClr val="black">
                    <a:lumMod val="50000"/>
                    <a:lumOff val="50000"/>
                  </a:prstClr>
                </a:solidFill>
                <a:latin typeface="Calibri"/>
              </a:rPr>
              <a:t>, and select </a:t>
            </a:r>
            <a:r>
              <a:rPr lang="en-IE" dirty="0">
                <a:solidFill>
                  <a:srgbClr val="FF0000"/>
                </a:solidFill>
                <a:latin typeface="Calibri"/>
              </a:rPr>
              <a:t>Web (150 </a:t>
            </a:r>
            <a:r>
              <a:rPr lang="en-IE" dirty="0" err="1">
                <a:solidFill>
                  <a:srgbClr val="FF0000"/>
                </a:solidFill>
                <a:latin typeface="Calibri"/>
              </a:rPr>
              <a:t>ppi</a:t>
            </a:r>
            <a:r>
              <a:rPr lang="en-IE" dirty="0">
                <a:solidFill>
                  <a:srgbClr val="FF0000"/>
                </a:solidFill>
                <a:latin typeface="Calibri"/>
              </a:rPr>
              <a:t>)</a:t>
            </a:r>
            <a:r>
              <a:rPr lang="en-IE" dirty="0">
                <a:solidFill>
                  <a:prstClr val="black">
                    <a:lumMod val="50000"/>
                    <a:lumOff val="50000"/>
                  </a:prstClr>
                </a:solidFill>
                <a:latin typeface="Calibri"/>
              </a:rPr>
              <a:t>. This will reduce the size of your file.</a:t>
            </a:r>
            <a:endParaRPr lang="en-GB" dirty="0"/>
          </a:p>
        </p:txBody>
      </p:sp>
      <p:grpSp>
        <p:nvGrpSpPr>
          <p:cNvPr id="17" name="Group 16">
            <a:extLst>
              <a:ext uri="{FF2B5EF4-FFF2-40B4-BE49-F238E27FC236}">
                <a16:creationId xmlns:a16="http://schemas.microsoft.com/office/drawing/2014/main" id="{8642DE53-69E2-44B8-A9EA-7A9699ED59CB}"/>
              </a:ext>
            </a:extLst>
          </p:cNvPr>
          <p:cNvGrpSpPr/>
          <p:nvPr/>
        </p:nvGrpSpPr>
        <p:grpSpPr>
          <a:xfrm>
            <a:off x="1536359" y="1926546"/>
            <a:ext cx="8530280" cy="4729628"/>
            <a:chOff x="1495169" y="1934783"/>
            <a:chExt cx="8522043" cy="4793649"/>
          </a:xfrm>
        </p:grpSpPr>
        <p:pic>
          <p:nvPicPr>
            <p:cNvPr id="14" name="Picture 13">
              <a:extLst>
                <a:ext uri="{FF2B5EF4-FFF2-40B4-BE49-F238E27FC236}">
                  <a16:creationId xmlns:a16="http://schemas.microsoft.com/office/drawing/2014/main" id="{00940D41-48A4-4180-95C6-BEEE1EAD4565}"/>
                </a:ext>
              </a:extLst>
            </p:cNvPr>
            <p:cNvPicPr>
              <a:picLocks noChangeAspect="1"/>
            </p:cNvPicPr>
            <p:nvPr/>
          </p:nvPicPr>
          <p:blipFill>
            <a:blip r:embed="rId2"/>
            <a:stretch>
              <a:fillRect/>
            </a:stretch>
          </p:blipFill>
          <p:spPr>
            <a:xfrm>
              <a:off x="1495169" y="1934783"/>
              <a:ext cx="8522043" cy="4793649"/>
            </a:xfrm>
            <a:prstGeom prst="rect">
              <a:avLst/>
            </a:prstGeom>
          </p:spPr>
        </p:pic>
        <p:sp>
          <p:nvSpPr>
            <p:cNvPr id="7" name="Oval 6">
              <a:extLst>
                <a:ext uri="{FF2B5EF4-FFF2-40B4-BE49-F238E27FC236}">
                  <a16:creationId xmlns:a16="http://schemas.microsoft.com/office/drawing/2014/main" id="{57B14E2B-426B-4988-B0C0-417538480F2F}"/>
                </a:ext>
              </a:extLst>
            </p:cNvPr>
            <p:cNvSpPr/>
            <p:nvPr/>
          </p:nvSpPr>
          <p:spPr>
            <a:xfrm>
              <a:off x="4444314" y="1934783"/>
              <a:ext cx="782595" cy="323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7B81484-2992-4EF3-BFE1-7A0D77B928C0}"/>
                </a:ext>
              </a:extLst>
            </p:cNvPr>
            <p:cNvSpPr/>
            <p:nvPr/>
          </p:nvSpPr>
          <p:spPr>
            <a:xfrm>
              <a:off x="2479588" y="2105598"/>
              <a:ext cx="782595" cy="323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E03D020-DB19-4581-A1B1-864B687F91D7}"/>
                </a:ext>
              </a:extLst>
            </p:cNvPr>
            <p:cNvSpPr/>
            <p:nvPr/>
          </p:nvSpPr>
          <p:spPr>
            <a:xfrm>
              <a:off x="4992129" y="4399005"/>
              <a:ext cx="527221" cy="163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1190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5343" y="1535261"/>
            <a:ext cx="9662128" cy="3754874"/>
          </a:xfrm>
          <a:prstGeom prst="rect">
            <a:avLst/>
          </a:prstGeom>
        </p:spPr>
        <p:txBody>
          <a:bodyPr wrap="square">
            <a:spAutoFit/>
          </a:bodyPr>
          <a:lstStyle/>
          <a:p>
            <a:pPr defTabSz="914400">
              <a:spcAft>
                <a:spcPts val="2400"/>
              </a:spcAft>
            </a:pPr>
            <a:r>
              <a:rPr lang="en-IE" dirty="0">
                <a:solidFill>
                  <a:srgbClr val="FF0000"/>
                </a:solidFill>
                <a:latin typeface="Calibri" panose="020F0502020204030204" pitchFamily="34" charset="0"/>
              </a:rPr>
              <a:t>Fonts</a:t>
            </a:r>
          </a:p>
          <a:p>
            <a:pPr marL="361950" lvl="0" indent="-361950" defTabSz="914400">
              <a:spcAft>
                <a:spcPts val="2400"/>
              </a:spcAft>
              <a:buFont typeface="Wingdings" pitchFamily="2" charset="2"/>
              <a:buChar char="§"/>
            </a:pPr>
            <a:r>
              <a:rPr lang="en-IE" dirty="0">
                <a:solidFill>
                  <a:prstClr val="black">
                    <a:lumMod val="50000"/>
                    <a:lumOff val="50000"/>
                  </a:prstClr>
                </a:solidFill>
                <a:latin typeface="Calibri"/>
              </a:rPr>
              <a:t>Use only fonts supplied with Microsoft Office for the version of PowerPoint you are working in.</a:t>
            </a:r>
          </a:p>
          <a:p>
            <a:pPr marL="361950" lvl="0" indent="-361950" defTabSz="914400">
              <a:lnSpc>
                <a:spcPct val="150000"/>
              </a:lnSpc>
              <a:spcAft>
                <a:spcPts val="2400"/>
              </a:spcAft>
              <a:buFont typeface="Wingdings" pitchFamily="2" charset="2"/>
              <a:buChar char="§"/>
            </a:pPr>
            <a:r>
              <a:rPr lang="en-IE" dirty="0">
                <a:solidFill>
                  <a:prstClr val="black">
                    <a:lumMod val="50000"/>
                    <a:lumOff val="50000"/>
                  </a:prstClr>
                </a:solidFill>
                <a:latin typeface="Calibri"/>
              </a:rPr>
              <a:t>Macs and PCs do not share the same fonts. Helvetica (Mac) is not the same as Arial (Microsoft). If you do use another font, make sure you pick one that is commonly used. Otherwise PowerPoint will substitute it with another font that may not be the exact size or style as the one you originally used. You will then end up with misaligned copy and text-wraps in places you did not anticipate. Avoid corporate fonts, unless you are using your own laptop. You can check out the list of Microsoft Office fonts on the </a:t>
            </a:r>
            <a:r>
              <a:rPr lang="en-IE" dirty="0">
                <a:solidFill>
                  <a:prstClr val="black">
                    <a:lumMod val="50000"/>
                    <a:lumOff val="50000"/>
                  </a:prstClr>
                </a:solidFill>
                <a:latin typeface="Calibri"/>
                <a:hlinkClick r:id="rId2"/>
              </a:rPr>
              <a:t>Microsoft website</a:t>
            </a:r>
            <a:r>
              <a:rPr lang="en-IE" dirty="0">
                <a:solidFill>
                  <a:prstClr val="black">
                    <a:lumMod val="50000"/>
                    <a:lumOff val="50000"/>
                  </a:prstClr>
                </a:solidFill>
                <a:latin typeface="Calibri"/>
              </a:rPr>
              <a:t>.</a:t>
            </a:r>
            <a:endParaRPr lang="en-IE" dirty="0">
              <a:solidFill>
                <a:prstClr val="black">
                  <a:lumMod val="65000"/>
                  <a:lumOff val="35000"/>
                </a:prstClr>
              </a:solidFill>
              <a:latin typeface="Calibri"/>
            </a:endParaRPr>
          </a:p>
        </p:txBody>
      </p:sp>
    </p:spTree>
    <p:extLst>
      <p:ext uri="{BB962C8B-B14F-4D97-AF65-F5344CB8AC3E}">
        <p14:creationId xmlns:p14="http://schemas.microsoft.com/office/powerpoint/2010/main" val="6847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103" y="1426736"/>
            <a:ext cx="10285529" cy="1492716"/>
          </a:xfrm>
          <a:prstGeom prst="rect">
            <a:avLst/>
          </a:prstGeom>
        </p:spPr>
        <p:txBody>
          <a:bodyPr wrap="square">
            <a:spAutoFit/>
          </a:bodyPr>
          <a:lstStyle/>
          <a:p>
            <a:pPr defTabSz="914400">
              <a:lnSpc>
                <a:spcPct val="150000"/>
              </a:lnSpc>
              <a:spcAft>
                <a:spcPts val="1200"/>
              </a:spcAft>
            </a:pPr>
            <a:r>
              <a:rPr lang="en-IE" dirty="0">
                <a:solidFill>
                  <a:srgbClr val="FF0000"/>
                </a:solidFill>
                <a:latin typeface="Calibri"/>
              </a:rPr>
              <a:t>Widescreen blend</a:t>
            </a:r>
          </a:p>
          <a:p>
            <a:pPr marL="361950" lvl="0" indent="-361950" defTabSz="914400">
              <a:lnSpc>
                <a:spcPct val="150000"/>
              </a:lnSpc>
              <a:spcAft>
                <a:spcPts val="1200"/>
              </a:spcAft>
              <a:buFont typeface="Wingdings" pitchFamily="2" charset="2"/>
              <a:buChar char="§"/>
            </a:pPr>
            <a:r>
              <a:rPr lang="en-IE" dirty="0">
                <a:solidFill>
                  <a:prstClr val="black">
                    <a:lumMod val="50000"/>
                    <a:lumOff val="50000"/>
                  </a:prstClr>
                </a:solidFill>
                <a:latin typeface="Calibri"/>
              </a:rPr>
              <a:t>Ideally, images should be 3840 wide x 1080 high, but 20% of the pixels are lost in the overlap. So your large scale background image should rather be 3452 wide x 1080 high.</a:t>
            </a:r>
          </a:p>
        </p:txBody>
      </p:sp>
      <p:grpSp>
        <p:nvGrpSpPr>
          <p:cNvPr id="13" name="Group 12">
            <a:extLst>
              <a:ext uri="{FF2B5EF4-FFF2-40B4-BE49-F238E27FC236}">
                <a16:creationId xmlns:a16="http://schemas.microsoft.com/office/drawing/2014/main" id="{D5D3862C-840C-48EE-B8E4-C9A5222EFC3C}"/>
              </a:ext>
            </a:extLst>
          </p:cNvPr>
          <p:cNvGrpSpPr/>
          <p:nvPr/>
        </p:nvGrpSpPr>
        <p:grpSpPr>
          <a:xfrm>
            <a:off x="1318053" y="3492844"/>
            <a:ext cx="8979244" cy="2336472"/>
            <a:chOff x="1713470" y="3318803"/>
            <a:chExt cx="8204886" cy="2065669"/>
          </a:xfrm>
        </p:grpSpPr>
        <p:sp>
          <p:nvSpPr>
            <p:cNvPr id="5" name="Rectangle 4">
              <a:extLst>
                <a:ext uri="{FF2B5EF4-FFF2-40B4-BE49-F238E27FC236}">
                  <a16:creationId xmlns:a16="http://schemas.microsoft.com/office/drawing/2014/main" id="{50A9A61A-7218-4F96-816B-AE49CF71B17D}"/>
                </a:ext>
              </a:extLst>
            </p:cNvPr>
            <p:cNvSpPr/>
            <p:nvPr/>
          </p:nvSpPr>
          <p:spPr>
            <a:xfrm>
              <a:off x="1713470" y="3318804"/>
              <a:ext cx="4895629" cy="1541794"/>
            </a:xfrm>
            <a:prstGeom prst="rect">
              <a:avLst/>
            </a:prstGeom>
            <a:solidFill>
              <a:schemeClr val="bg1">
                <a:lumMod val="75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grpSp>
          <p:nvGrpSpPr>
            <p:cNvPr id="12" name="Group 11">
              <a:extLst>
                <a:ext uri="{FF2B5EF4-FFF2-40B4-BE49-F238E27FC236}">
                  <a16:creationId xmlns:a16="http://schemas.microsoft.com/office/drawing/2014/main" id="{3152787C-44DC-413A-9629-F4561519C32B}"/>
                </a:ext>
              </a:extLst>
            </p:cNvPr>
            <p:cNvGrpSpPr/>
            <p:nvPr/>
          </p:nvGrpSpPr>
          <p:grpSpPr>
            <a:xfrm>
              <a:off x="1732519" y="3318803"/>
              <a:ext cx="8185837" cy="2065669"/>
              <a:chOff x="1732520" y="3308023"/>
              <a:chExt cx="7905750" cy="2076450"/>
            </a:xfrm>
          </p:grpSpPr>
          <p:sp>
            <p:nvSpPr>
              <p:cNvPr id="6" name="Rectangle 5">
                <a:extLst>
                  <a:ext uri="{FF2B5EF4-FFF2-40B4-BE49-F238E27FC236}">
                    <a16:creationId xmlns:a16="http://schemas.microsoft.com/office/drawing/2014/main" id="{DE8B100A-4206-42E9-AB26-60D02256509E}"/>
                  </a:ext>
                </a:extLst>
              </p:cNvPr>
              <p:cNvSpPr/>
              <p:nvPr/>
            </p:nvSpPr>
            <p:spPr>
              <a:xfrm>
                <a:off x="4742641" y="3509304"/>
                <a:ext cx="4895629" cy="1541794"/>
              </a:xfrm>
              <a:prstGeom prst="rect">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cxnSp>
            <p:nvCxnSpPr>
              <p:cNvPr id="7" name="Straight Arrow Connector 6">
                <a:extLst>
                  <a:ext uri="{FF2B5EF4-FFF2-40B4-BE49-F238E27FC236}">
                    <a16:creationId xmlns:a16="http://schemas.microsoft.com/office/drawing/2014/main" id="{EE68E86D-C223-41FA-B920-05E9AF8A0695}"/>
                  </a:ext>
                </a:extLst>
              </p:cNvPr>
              <p:cNvCxnSpPr>
                <a:cxnSpLocks/>
              </p:cNvCxnSpPr>
              <p:nvPr/>
            </p:nvCxnSpPr>
            <p:spPr>
              <a:xfrm>
                <a:off x="1732520" y="5251123"/>
                <a:ext cx="7905750" cy="0"/>
              </a:xfrm>
              <a:prstGeom prst="straightConnector1">
                <a:avLst/>
              </a:prstGeom>
              <a:ln>
                <a:solidFill>
                  <a:schemeClr val="accent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12">
                <a:extLst>
                  <a:ext uri="{FF2B5EF4-FFF2-40B4-BE49-F238E27FC236}">
                    <a16:creationId xmlns:a16="http://schemas.microsoft.com/office/drawing/2014/main" id="{6B22EE11-9812-4A07-BCA2-F0B31FCF09A8}"/>
                  </a:ext>
                </a:extLst>
              </p:cNvPr>
              <p:cNvSpPr txBox="1"/>
              <p:nvPr/>
            </p:nvSpPr>
            <p:spPr>
              <a:xfrm>
                <a:off x="5426442" y="5122863"/>
                <a:ext cx="498855"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100" dirty="0">
                    <a:latin typeface="Arial" panose="020B0604020202020204" pitchFamily="34" charset="0"/>
                    <a:cs typeface="Arial" panose="020B0604020202020204" pitchFamily="34" charset="0"/>
                  </a:rPr>
                  <a:t>3452</a:t>
                </a:r>
              </a:p>
            </p:txBody>
          </p:sp>
          <p:cxnSp>
            <p:nvCxnSpPr>
              <p:cNvPr id="9" name="Straight Arrow Connector 8">
                <a:extLst>
                  <a:ext uri="{FF2B5EF4-FFF2-40B4-BE49-F238E27FC236}">
                    <a16:creationId xmlns:a16="http://schemas.microsoft.com/office/drawing/2014/main" id="{A3F3D527-5501-4D8B-9BCA-4E74996249B4}"/>
                  </a:ext>
                </a:extLst>
              </p:cNvPr>
              <p:cNvCxnSpPr>
                <a:cxnSpLocks/>
              </p:cNvCxnSpPr>
              <p:nvPr/>
            </p:nvCxnSpPr>
            <p:spPr>
              <a:xfrm>
                <a:off x="2132570" y="3308023"/>
                <a:ext cx="0" cy="1562100"/>
              </a:xfrm>
              <a:prstGeom prst="straightConnector1">
                <a:avLst/>
              </a:prstGeom>
              <a:ln>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26">
                <a:extLst>
                  <a:ext uri="{FF2B5EF4-FFF2-40B4-BE49-F238E27FC236}">
                    <a16:creationId xmlns:a16="http://schemas.microsoft.com/office/drawing/2014/main" id="{607F3FDD-8584-4C91-9C0D-2B9420001DEA}"/>
                  </a:ext>
                </a:extLst>
              </p:cNvPr>
              <p:cNvSpPr txBox="1"/>
              <p:nvPr/>
            </p:nvSpPr>
            <p:spPr>
              <a:xfrm>
                <a:off x="1883142" y="3941763"/>
                <a:ext cx="498855"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100" dirty="0">
                    <a:latin typeface="Arial" panose="020B0604020202020204" pitchFamily="34" charset="0"/>
                    <a:cs typeface="Arial" panose="020B0604020202020204" pitchFamily="34" charset="0"/>
                  </a:rPr>
                  <a:t>1080</a:t>
                </a:r>
              </a:p>
            </p:txBody>
          </p:sp>
        </p:grpSp>
      </p:grpSp>
    </p:spTree>
    <p:extLst>
      <p:ext uri="{BB962C8B-B14F-4D97-AF65-F5344CB8AC3E}">
        <p14:creationId xmlns:p14="http://schemas.microsoft.com/office/powerpoint/2010/main" val="4109484465"/>
      </p:ext>
    </p:extLst>
  </p:cSld>
  <p:clrMapOvr>
    <a:masterClrMapping/>
  </p:clrMapOvr>
</p:sld>
</file>

<file path=ppt/theme/theme1.xml><?xml version="1.0" encoding="utf-8"?>
<a:theme xmlns:a="http://schemas.openxmlformats.org/drawingml/2006/main" name="Dividen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1069</TotalTime>
  <Words>512</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Gill Sans MT</vt:lpstr>
      <vt:lpstr>Wingdings</vt:lpstr>
      <vt:lpstr>Wingdings 2</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SecurityPrinters-SlideSpecifications</dc:title>
  <dc:creator>Simona Barbulescu - Intergraf</dc:creator>
  <cp:lastModifiedBy>Simona Barbulescu - Intergraf</cp:lastModifiedBy>
  <cp:revision>91</cp:revision>
  <dcterms:created xsi:type="dcterms:W3CDTF">2016-12-13T13:41:52Z</dcterms:created>
  <dcterms:modified xsi:type="dcterms:W3CDTF">2017-10-06T10:31:21Z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